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handoutMasterIdLst>
    <p:handoutMasterId r:id="rId42"/>
  </p:handoutMasterIdLst>
  <p:sldIdLst>
    <p:sldId id="298" r:id="rId5"/>
    <p:sldId id="301" r:id="rId6"/>
    <p:sldId id="280" r:id="rId7"/>
    <p:sldId id="341" r:id="rId8"/>
    <p:sldId id="331" r:id="rId9"/>
    <p:sldId id="332" r:id="rId10"/>
    <p:sldId id="335" r:id="rId11"/>
    <p:sldId id="336" r:id="rId12"/>
    <p:sldId id="337" r:id="rId13"/>
    <p:sldId id="334" r:id="rId14"/>
    <p:sldId id="338" r:id="rId15"/>
    <p:sldId id="339" r:id="rId16"/>
    <p:sldId id="340" r:id="rId17"/>
    <p:sldId id="342" r:id="rId18"/>
    <p:sldId id="345" r:id="rId19"/>
    <p:sldId id="346" r:id="rId20"/>
    <p:sldId id="344" r:id="rId21"/>
    <p:sldId id="347" r:id="rId22"/>
    <p:sldId id="348" r:id="rId23"/>
    <p:sldId id="343" r:id="rId24"/>
    <p:sldId id="302" r:id="rId25"/>
    <p:sldId id="327" r:id="rId26"/>
    <p:sldId id="303" r:id="rId27"/>
    <p:sldId id="308" r:id="rId28"/>
    <p:sldId id="309" r:id="rId29"/>
    <p:sldId id="310" r:id="rId30"/>
    <p:sldId id="311" r:id="rId31"/>
    <p:sldId id="312" r:id="rId32"/>
    <p:sldId id="313" r:id="rId33"/>
    <p:sldId id="315" r:id="rId34"/>
    <p:sldId id="329" r:id="rId35"/>
    <p:sldId id="317" r:id="rId36"/>
    <p:sldId id="322" r:id="rId37"/>
    <p:sldId id="323" r:id="rId38"/>
    <p:sldId id="326" r:id="rId39"/>
    <p:sldId id="328" r:id="rId4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19" autoAdjust="0"/>
  </p:normalViewPr>
  <p:slideViewPr>
    <p:cSldViewPr snapToGrid="0">
      <p:cViewPr varScale="1">
        <p:scale>
          <a:sx n="124" d="100"/>
          <a:sy n="124" d="100"/>
        </p:scale>
        <p:origin x="102" y="28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2023/6/22</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2023/6/22</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ja-JP" altLang="en-US" sz="3600" dirty="0">
                <a:solidFill>
                  <a:schemeClr val="tx1"/>
                </a:solidFill>
                <a:latin typeface="Meiryo UI" panose="020B0604030504040204" pitchFamily="50" charset="-128"/>
                <a:ea typeface="Meiryo UI" panose="020B0604030504040204" pitchFamily="50" charset="-128"/>
              </a:rPr>
              <a:t>感情認識に基づく対話システムのための</a:t>
            </a:r>
            <a:br>
              <a:rPr lang="en-US" altLang="ja-JP" sz="3600" dirty="0">
                <a:solidFill>
                  <a:schemeClr val="tx1"/>
                </a:solidFill>
                <a:latin typeface="Meiryo UI" panose="020B0604030504040204" pitchFamily="50" charset="-128"/>
                <a:ea typeface="Meiryo UI" panose="020B0604030504040204" pitchFamily="50" charset="-128"/>
              </a:rPr>
            </a:b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評価モデル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 Sequence</a:t>
            </a:r>
            <a:r>
              <a:rPr lang="ja-JP" altLang="en-US" sz="3200" dirty="0"/>
              <a:t>の長さ</a:t>
            </a:r>
            <a:r>
              <a:rPr lang="en-US" altLang="ja-JP" sz="3200" dirty="0"/>
              <a:t>(512)</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781B1-458B-E500-A40F-101E3D0EB175}"/>
              </a:ext>
            </a:extLst>
          </p:cNvPr>
          <p:cNvSpPr>
            <a:spLocks noGrp="1"/>
          </p:cNvSpPr>
          <p:nvPr>
            <p:ph type="title"/>
          </p:nvPr>
        </p:nvSpPr>
        <p:spPr/>
        <p:txBody>
          <a:bodyPr/>
          <a:lstStyle/>
          <a:p>
            <a:r>
              <a:rPr lang="ja-JP" altLang="en-US" dirty="0"/>
              <a:t>工夫：出力ベクトルの選択。</a:t>
            </a:r>
            <a:endParaRPr lang="ko-KR" altLang="en-US" dirty="0"/>
          </a:p>
        </p:txBody>
      </p:sp>
      <p:sp>
        <p:nvSpPr>
          <p:cNvPr id="3" name="내용 개체 틀 2">
            <a:extLst>
              <a:ext uri="{FF2B5EF4-FFF2-40B4-BE49-F238E27FC236}">
                <a16:creationId xmlns:a16="http://schemas.microsoft.com/office/drawing/2014/main" id="{55DE3305-16C8-CC3C-9E8A-3E004FFC09F9}"/>
              </a:ext>
            </a:extLst>
          </p:cNvPr>
          <p:cNvSpPr>
            <a:spLocks noGrp="1"/>
          </p:cNvSpPr>
          <p:nvPr>
            <p:ph idx="1"/>
          </p:nvPr>
        </p:nvSpPr>
        <p:spPr/>
        <p:txBody>
          <a:bodyPr>
            <a:normAutofit/>
          </a:bodyPr>
          <a:lstStyle/>
          <a:p>
            <a:pPr>
              <a:buFont typeface="Wingdings" panose="05000000000000000000" pitchFamily="2" charset="2"/>
              <a:buChar char="§"/>
            </a:pPr>
            <a:r>
              <a:rPr lang="en-US" altLang="ko-KR" sz="4000" b="1" dirty="0"/>
              <a:t>[CLS]</a:t>
            </a:r>
          </a:p>
          <a:p>
            <a:pPr>
              <a:buFont typeface="Wingdings" panose="05000000000000000000" pitchFamily="2" charset="2"/>
              <a:buChar char="§"/>
            </a:pPr>
            <a:r>
              <a:rPr lang="en-US" altLang="ko-KR" sz="4000" dirty="0"/>
              <a:t>Average Pooling</a:t>
            </a:r>
          </a:p>
          <a:p>
            <a:pPr>
              <a:buFont typeface="Wingdings" panose="05000000000000000000" pitchFamily="2" charset="2"/>
              <a:buChar char="§"/>
            </a:pPr>
            <a:r>
              <a:rPr lang="en-US" altLang="ko-KR" sz="4000" dirty="0"/>
              <a:t>Max Pooling</a:t>
            </a:r>
            <a:endParaRPr lang="ko-KR" altLang="en-US" sz="4000" dirty="0"/>
          </a:p>
        </p:txBody>
      </p:sp>
    </p:spTree>
    <p:extLst>
      <p:ext uri="{BB962C8B-B14F-4D97-AF65-F5344CB8AC3E}">
        <p14:creationId xmlns:p14="http://schemas.microsoft.com/office/powerpoint/2010/main" val="141323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5029200"/>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407571"/>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7" name="직사각형 6">
            <a:extLst>
              <a:ext uri="{FF2B5EF4-FFF2-40B4-BE49-F238E27FC236}">
                <a16:creationId xmlns:a16="http://schemas.microsoft.com/office/drawing/2014/main" id="{3349EAB8-B06F-6A22-1C65-63168C233250}"/>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0" name="직사각형 9">
            <a:extLst>
              <a:ext uri="{FF2B5EF4-FFF2-40B4-BE49-F238E27FC236}">
                <a16:creationId xmlns:a16="http://schemas.microsoft.com/office/drawing/2014/main" id="{20655200-B4D2-5768-27D7-D777CBAFD8C7}"/>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730300"/>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124706"/>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1454AA22-7D80-8792-EDE8-A108D08EB1D8}"/>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6" name="연결선: 구부러짐 25">
            <a:extLst>
              <a:ext uri="{FF2B5EF4-FFF2-40B4-BE49-F238E27FC236}">
                <a16:creationId xmlns:a16="http://schemas.microsoft.com/office/drawing/2014/main" id="{FB2FAC0E-0867-7054-A151-E627FCDAE8EE}"/>
              </a:ext>
            </a:extLst>
          </p:cNvPr>
          <p:cNvCxnSpPr>
            <a:stCxn id="6" idx="0"/>
            <a:endCxn id="10" idx="2"/>
          </p:cNvCxnSpPr>
          <p:nvPr/>
        </p:nvCxnSpPr>
        <p:spPr>
          <a:xfrm rot="5400000" flipH="1" flipV="1">
            <a:off x="4331374" y="2642945"/>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stCxn id="6" idx="0"/>
            <a:endCxn id="11" idx="2"/>
          </p:cNvCxnSpPr>
          <p:nvPr/>
        </p:nvCxnSpPr>
        <p:spPr>
          <a:xfrm rot="5400000" flipH="1" flipV="1">
            <a:off x="5920843" y="1053476"/>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18480B5A-702F-8F8A-1A7C-DD4BAE74D6E3}"/>
              </a:ext>
            </a:extLst>
          </p:cNvPr>
          <p:cNvCxnSpPr>
            <a:stCxn id="7"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CE9C8519-A4E3-934F-A4BE-F12D69BC13FE}"/>
              </a:ext>
            </a:extLst>
          </p:cNvPr>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028240"/>
            <a:ext cx="8580139" cy="1597272"/>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054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err="1"/>
              <a:t>CorrNet</a:t>
            </a:r>
            <a:r>
              <a:rPr lang="en-US" altLang="ko-KR" sz="4000" dirty="0"/>
              <a:t>?</a:t>
            </a:r>
          </a:p>
          <a:p>
            <a:pPr>
              <a:buFont typeface="Wingdings" panose="05000000000000000000" pitchFamily="2" charset="2"/>
              <a:buChar char="l"/>
            </a:pPr>
            <a:r>
              <a:rPr lang="en-US" altLang="ko-KR" sz="4000" dirty="0" err="1"/>
              <a:t>XGBoost</a:t>
            </a:r>
            <a:r>
              <a:rPr lang="ja-JP" altLang="en-US" sz="4000" dirty="0"/>
              <a:t>モデルとの結合を考慮</a:t>
            </a:r>
            <a:endParaRPr lang="en-US" altLang="ja-JP" sz="4000" dirty="0"/>
          </a:p>
          <a:p>
            <a:pPr>
              <a:buFont typeface="Wingdings" panose="05000000000000000000" pitchFamily="2" charset="2"/>
              <a:buChar char="l"/>
            </a:pPr>
            <a:r>
              <a:rPr lang="en-US" altLang="ko-KR" sz="4000" dirty="0"/>
              <a:t>Hyper parameter setting</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4FBF51-0F38-691A-A3D7-24269C313A5B}"/>
              </a:ext>
            </a:extLst>
          </p:cNvPr>
          <p:cNvPicPr>
            <a:picLocks noChangeAspect="1"/>
          </p:cNvPicPr>
          <p:nvPr/>
        </p:nvPicPr>
        <p:blipFill>
          <a:blip r:embed="rId2"/>
          <a:stretch>
            <a:fillRect/>
          </a:stretch>
        </p:blipFill>
        <p:spPr>
          <a:xfrm>
            <a:off x="475138" y="2634857"/>
            <a:ext cx="11241723" cy="1588285"/>
          </a:xfrm>
          <a:prstGeom prst="rect">
            <a:avLst/>
          </a:prstGeom>
        </p:spPr>
      </p:pic>
      <p:sp>
        <p:nvSpPr>
          <p:cNvPr id="11" name="テキスト ボックス 10">
            <a:extLst>
              <a:ext uri="{FF2B5EF4-FFF2-40B4-BE49-F238E27FC236}">
                <a16:creationId xmlns:a16="http://schemas.microsoft.com/office/drawing/2014/main" id="{A3B95B57-29F6-9B7C-B495-E7863292D65B}"/>
              </a:ext>
            </a:extLst>
          </p:cNvPr>
          <p:cNvSpPr txBox="1"/>
          <p:nvPr/>
        </p:nvSpPr>
        <p:spPr>
          <a:xfrm>
            <a:off x="1752599" y="411302"/>
            <a:ext cx="8686800" cy="1015663"/>
          </a:xfrm>
          <a:prstGeom prst="rect">
            <a:avLst/>
          </a:prstGeom>
          <a:noFill/>
        </p:spPr>
        <p:txBody>
          <a:bodyPr wrap="square" rtlCol="0">
            <a:spAutoFit/>
          </a:bodyPr>
          <a:lstStyle/>
          <a:p>
            <a:pPr algn="ctr"/>
            <a:r>
              <a:rPr kumimoji="1" lang="ja-JP" altLang="en-US" sz="6000" dirty="0"/>
              <a:t>計画</a:t>
            </a:r>
          </a:p>
        </p:txBody>
      </p:sp>
    </p:spTree>
    <p:extLst>
      <p:ext uri="{BB962C8B-B14F-4D97-AF65-F5344CB8AC3E}">
        <p14:creationId xmlns:p14="http://schemas.microsoft.com/office/powerpoint/2010/main" val="384640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研究発表</a:t>
            </a:r>
            <a:r>
              <a:rPr lang="en-US" altLang="ja-JP" sz="4600" dirty="0">
                <a:solidFill>
                  <a:schemeClr val="bg1"/>
                </a:solidFill>
              </a:rPr>
              <a:t>14</a:t>
            </a:r>
            <a:br>
              <a:rPr lang="en-US" altLang="ja-JP" sz="4400" dirty="0">
                <a:solidFill>
                  <a:schemeClr val="bg1"/>
                </a:solidFill>
              </a:rPr>
            </a:br>
            <a:r>
              <a:rPr lang="en-US" altLang="ja-JP" sz="2100" dirty="0">
                <a:solidFill>
                  <a:schemeClr val="bg1"/>
                </a:solidFill>
              </a:rPr>
              <a:t>A model based on BERT for assigning VAD scores to sentences.</a:t>
            </a: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   github.com/sion1225</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41819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F1669D-15B3-DC17-297E-93CE768F685F}"/>
              </a:ext>
            </a:extLst>
          </p:cNvPr>
          <p:cNvSpPr>
            <a:spLocks noGrp="1"/>
          </p:cNvSpPr>
          <p:nvPr>
            <p:ph type="title"/>
          </p:nvPr>
        </p:nvSpPr>
        <p:spPr/>
        <p:txBody>
          <a:bodyPr/>
          <a:lstStyle/>
          <a:p>
            <a:r>
              <a:rPr kumimoji="1" lang="en-US" altLang="ja-JP" dirty="0" err="1"/>
              <a:t>EmoBank</a:t>
            </a:r>
            <a:r>
              <a:rPr kumimoji="1" lang="ja-JP" altLang="en-US" dirty="0"/>
              <a:t>のデータ分析</a:t>
            </a:r>
            <a:br>
              <a:rPr kumimoji="1" lang="en-US" altLang="ja-JP" dirty="0"/>
            </a:br>
            <a:r>
              <a:rPr kumimoji="1" lang="en-US" altLang="ja-JP" dirty="0"/>
              <a:t>Pandas Profiling Report</a:t>
            </a:r>
            <a:endParaRPr lang="ko-KR" altLang="en-US" dirty="0"/>
          </a:p>
        </p:txBody>
      </p:sp>
      <p:pic>
        <p:nvPicPr>
          <p:cNvPr id="5" name="그림 4">
            <a:extLst>
              <a:ext uri="{FF2B5EF4-FFF2-40B4-BE49-F238E27FC236}">
                <a16:creationId xmlns:a16="http://schemas.microsoft.com/office/drawing/2014/main" id="{CBC11970-E80F-3D38-F35B-34CB533F2911}"/>
              </a:ext>
            </a:extLst>
          </p:cNvPr>
          <p:cNvPicPr>
            <a:picLocks noChangeAspect="1"/>
          </p:cNvPicPr>
          <p:nvPr/>
        </p:nvPicPr>
        <p:blipFill rotWithShape="1">
          <a:blip r:embed="rId2"/>
          <a:srcRect l="18697" t="17653" r="50776" b="41408"/>
          <a:stretch/>
        </p:blipFill>
        <p:spPr>
          <a:xfrm>
            <a:off x="1097280" y="2065105"/>
            <a:ext cx="4714468" cy="3556373"/>
          </a:xfrm>
          <a:prstGeom prst="rect">
            <a:avLst/>
          </a:prstGeom>
        </p:spPr>
      </p:pic>
      <p:pic>
        <p:nvPicPr>
          <p:cNvPr id="7" name="그림 6">
            <a:extLst>
              <a:ext uri="{FF2B5EF4-FFF2-40B4-BE49-F238E27FC236}">
                <a16:creationId xmlns:a16="http://schemas.microsoft.com/office/drawing/2014/main" id="{3323053C-342B-5B4D-8577-D0B74796CC6D}"/>
              </a:ext>
            </a:extLst>
          </p:cNvPr>
          <p:cNvPicPr>
            <a:picLocks noChangeAspect="1"/>
          </p:cNvPicPr>
          <p:nvPr/>
        </p:nvPicPr>
        <p:blipFill rotWithShape="1">
          <a:blip r:embed="rId3"/>
          <a:srcRect l="34130" t="35656" r="29719" b="12060"/>
          <a:stretch/>
        </p:blipFill>
        <p:spPr>
          <a:xfrm>
            <a:off x="6748067" y="2065105"/>
            <a:ext cx="4407613" cy="3585682"/>
          </a:xfrm>
          <a:prstGeom prst="rect">
            <a:avLst/>
          </a:prstGeom>
        </p:spPr>
      </p:pic>
      <p:pic>
        <p:nvPicPr>
          <p:cNvPr id="9" name="그림 8">
            <a:extLst>
              <a:ext uri="{FF2B5EF4-FFF2-40B4-BE49-F238E27FC236}">
                <a16:creationId xmlns:a16="http://schemas.microsoft.com/office/drawing/2014/main" id="{8A21B0E7-289B-733F-3CB2-90CCF126278A}"/>
              </a:ext>
            </a:extLst>
          </p:cNvPr>
          <p:cNvPicPr>
            <a:picLocks noChangeAspect="1"/>
          </p:cNvPicPr>
          <p:nvPr/>
        </p:nvPicPr>
        <p:blipFill rotWithShape="1">
          <a:blip r:embed="rId4"/>
          <a:srcRect l="9188" t="30112" r="12153" b="44869"/>
          <a:stretch/>
        </p:blipFill>
        <p:spPr>
          <a:xfrm>
            <a:off x="1768866" y="3000053"/>
            <a:ext cx="8085763" cy="1715786"/>
          </a:xfrm>
          <a:prstGeom prst="rect">
            <a:avLst/>
          </a:prstGeom>
        </p:spPr>
      </p:pic>
    </p:spTree>
    <p:extLst>
      <p:ext uri="{BB962C8B-B14F-4D97-AF65-F5344CB8AC3E}">
        <p14:creationId xmlns:p14="http://schemas.microsoft.com/office/powerpoint/2010/main" val="358677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1852</TotalTime>
  <Words>1933</Words>
  <Application>Microsoft Office PowerPoint</Application>
  <PresentationFormat>ワイド画面</PresentationFormat>
  <Paragraphs>208</Paragraphs>
  <Slides>36</Slides>
  <Notes>1</Notes>
  <HiddenSlides>14</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36</vt:i4>
      </vt:variant>
    </vt:vector>
  </HeadingPairs>
  <TitlesOfParts>
    <vt:vector size="48" baseType="lpstr">
      <vt:lpstr>-apple-system</vt:lpstr>
      <vt:lpstr>Meiryo UI</vt:lpstr>
      <vt:lpstr>Noto Sans CJK KR Regular</vt:lpstr>
      <vt:lpstr>Söhne</vt:lpstr>
      <vt:lpstr>Meiryo</vt:lpstr>
      <vt:lpstr>Abadi</vt:lpstr>
      <vt:lpstr>Calibri</vt:lpstr>
      <vt:lpstr>Cambria Math</vt:lpstr>
      <vt:lpstr>Franklin Gothic Book</vt:lpstr>
      <vt:lpstr>Open Sans</vt:lpstr>
      <vt:lpstr>Wingdings</vt:lpstr>
      <vt:lpstr>1_RetrospectVTI</vt:lpstr>
      <vt:lpstr>感情認識に基づく対話システムのための VAD評価モデル</vt:lpstr>
      <vt:lpstr>PowerPoint プレゼンテーション</vt:lpstr>
      <vt:lpstr>EmoBank (Sven Buechel et al.)</vt:lpstr>
      <vt:lpstr>EmoBank (Sven Buechel et al.)</vt:lpstr>
      <vt:lpstr>EmoBankのデータ分析</vt:lpstr>
      <vt:lpstr>EmoBankのデータ分析 Pandas Profiling Report</vt:lpstr>
      <vt:lpstr>VADの間の相関関係</vt:lpstr>
      <vt:lpstr>VAD予測モデル</vt:lpstr>
      <vt:lpstr>VAD予測モデル by XGBoost</vt:lpstr>
      <vt:lpstr>RoBERTa</vt:lpstr>
      <vt:lpstr>RoBERTa の Subword Tokenizer</vt:lpstr>
      <vt:lpstr>前処理とTokenize fuctionの作成</vt:lpstr>
      <vt:lpstr>工夫：出力ベクトルの選択。</vt:lpstr>
      <vt:lpstr>モデルの設計</vt:lpstr>
      <vt:lpstr>Correlation Layer (FFNN)</vt:lpstr>
      <vt:lpstr>Bayesian Optimization</vt:lpstr>
      <vt:lpstr>Correlation Layer (FFNN)</vt:lpstr>
      <vt:lpstr>Optimizer &amp; Learning Scheduler</vt:lpstr>
      <vt:lpstr>Optimizer &amp; Learning Scheduler</vt:lpstr>
      <vt:lpstr>今後の予定</vt:lpstr>
      <vt:lpstr>PowerPoint プレゼンテーション</vt:lpstr>
      <vt:lpstr>PowerPoint プレゼンテーション</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プレゼンテーション</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9LDI1101</cp:lastModifiedBy>
  <cp:revision>185</cp:revision>
  <dcterms:created xsi:type="dcterms:W3CDTF">2023-05-18T06:05:56Z</dcterms:created>
  <dcterms:modified xsi:type="dcterms:W3CDTF">2023-06-22T09:05:44Z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